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5"/>
  </p:sldMasterIdLst>
  <p:sldIdLst>
    <p:sldId id="258" r:id="rId6"/>
  </p:sldIdLst>
  <p:sldSz cx="5486400" cy="127873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7D31"/>
    <a:srgbClr val="E0E0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572FEB2-6F65-4822-9CE8-CCAD96E92DB4}" v="2" dt="2021-07-13T17:49:24.90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207"/>
    <p:restoredTop sz="96327"/>
  </p:normalViewPr>
  <p:slideViewPr>
    <p:cSldViewPr snapToGrid="0" snapToObjects="1">
      <p:cViewPr>
        <p:scale>
          <a:sx n="86" d="100"/>
          <a:sy n="86" d="100"/>
        </p:scale>
        <p:origin x="2064" y="-19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microsoft.com/office/2015/10/relationships/revisionInfo" Target="revisionInfo.xml"/><Relationship Id="rId5" Type="http://schemas.openxmlformats.org/officeDocument/2006/relationships/slideMaster" Target="slideMasters/slideMaster1.xml"/><Relationship Id="rId10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1480" y="2092740"/>
            <a:ext cx="4663440" cy="4451879"/>
          </a:xfrm>
        </p:spPr>
        <p:txBody>
          <a:bodyPr anchor="b"/>
          <a:lstStyle>
            <a:lvl1pPr algn="ctr"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6716300"/>
            <a:ext cx="4114800" cy="3087306"/>
          </a:xfrm>
        </p:spPr>
        <p:txBody>
          <a:bodyPr/>
          <a:lstStyle>
            <a:lvl1pPr marL="0" indent="0" algn="ctr">
              <a:buNone/>
              <a:defRPr sz="1440"/>
            </a:lvl1pPr>
            <a:lvl2pPr marL="274320" indent="0" algn="ctr">
              <a:buNone/>
              <a:defRPr sz="1200"/>
            </a:lvl2pPr>
            <a:lvl3pPr marL="548640" indent="0" algn="ctr">
              <a:buNone/>
              <a:defRPr sz="1080"/>
            </a:lvl3pPr>
            <a:lvl4pPr marL="822960" indent="0" algn="ctr">
              <a:buNone/>
              <a:defRPr sz="960"/>
            </a:lvl4pPr>
            <a:lvl5pPr marL="1097280" indent="0" algn="ctr">
              <a:buNone/>
              <a:defRPr sz="960"/>
            </a:lvl5pPr>
            <a:lvl6pPr marL="1371600" indent="0" algn="ctr">
              <a:buNone/>
              <a:defRPr sz="960"/>
            </a:lvl6pPr>
            <a:lvl7pPr marL="1645920" indent="0" algn="ctr">
              <a:buNone/>
              <a:defRPr sz="960"/>
            </a:lvl7pPr>
            <a:lvl8pPr marL="1920240" indent="0" algn="ctr">
              <a:buNone/>
              <a:defRPr sz="960"/>
            </a:lvl8pPr>
            <a:lvl9pPr marL="2194560" indent="0" algn="ctr">
              <a:buNone/>
              <a:defRPr sz="96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E2467-D974-D740-866A-D9090C8B3444}" type="datetimeFigureOut">
              <a:rPr lang="pt-BR" smtClean="0"/>
              <a:t>04/08/2021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E27A3-C7E9-224D-95DE-FACEF8A779B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8737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E2467-D974-D740-866A-D9090C8B3444}" type="datetimeFigureOut">
              <a:rPr lang="pt-BR" smtClean="0"/>
              <a:t>04/08/2021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E27A3-C7E9-224D-95DE-FACEF8A779B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1268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926205" y="680806"/>
            <a:ext cx="1183005" cy="10836657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7190" y="680806"/>
            <a:ext cx="3480435" cy="10836657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E2467-D974-D740-866A-D9090C8B3444}" type="datetimeFigureOut">
              <a:rPr lang="pt-BR" smtClean="0"/>
              <a:t>04/08/2021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E27A3-C7E9-224D-95DE-FACEF8A779B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7381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E2467-D974-D740-866A-D9090C8B3444}" type="datetimeFigureOut">
              <a:rPr lang="pt-BR" smtClean="0"/>
              <a:t>04/08/2021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E27A3-C7E9-224D-95DE-FACEF8A779B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4900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333" y="3187952"/>
            <a:ext cx="4732020" cy="5319166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4333" y="8557439"/>
            <a:ext cx="4732020" cy="2797224"/>
          </a:xfrm>
        </p:spPr>
        <p:txBody>
          <a:bodyPr/>
          <a:lstStyle>
            <a:lvl1pPr marL="0" indent="0">
              <a:buNone/>
              <a:defRPr sz="1440">
                <a:solidFill>
                  <a:schemeClr val="tx1"/>
                </a:solidFill>
              </a:defRPr>
            </a:lvl1pPr>
            <a:lvl2pPr marL="27432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548640" indent="0">
              <a:buNone/>
              <a:defRPr sz="1080">
                <a:solidFill>
                  <a:schemeClr val="tx1">
                    <a:tint val="75000"/>
                  </a:schemeClr>
                </a:solidFill>
              </a:defRPr>
            </a:lvl3pPr>
            <a:lvl4pPr marL="822960" indent="0">
              <a:buNone/>
              <a:defRPr sz="960">
                <a:solidFill>
                  <a:schemeClr val="tx1">
                    <a:tint val="75000"/>
                  </a:schemeClr>
                </a:solidFill>
              </a:defRPr>
            </a:lvl4pPr>
            <a:lvl5pPr marL="1097280" indent="0">
              <a:buNone/>
              <a:defRPr sz="960">
                <a:solidFill>
                  <a:schemeClr val="tx1">
                    <a:tint val="75000"/>
                  </a:schemeClr>
                </a:solidFill>
              </a:defRPr>
            </a:lvl5pPr>
            <a:lvl6pPr marL="1371600" indent="0">
              <a:buNone/>
              <a:defRPr sz="960">
                <a:solidFill>
                  <a:schemeClr val="tx1">
                    <a:tint val="75000"/>
                  </a:schemeClr>
                </a:solidFill>
              </a:defRPr>
            </a:lvl6pPr>
            <a:lvl7pPr marL="1645920" indent="0">
              <a:buNone/>
              <a:defRPr sz="960">
                <a:solidFill>
                  <a:schemeClr val="tx1">
                    <a:tint val="75000"/>
                  </a:schemeClr>
                </a:solidFill>
              </a:defRPr>
            </a:lvl7pPr>
            <a:lvl8pPr marL="1920240" indent="0">
              <a:buNone/>
              <a:defRPr sz="960">
                <a:solidFill>
                  <a:schemeClr val="tx1">
                    <a:tint val="75000"/>
                  </a:schemeClr>
                </a:solidFill>
              </a:defRPr>
            </a:lvl8pPr>
            <a:lvl9pPr marL="2194560" indent="0">
              <a:buNone/>
              <a:defRPr sz="9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E2467-D974-D740-866A-D9090C8B3444}" type="datetimeFigureOut">
              <a:rPr lang="pt-BR" smtClean="0"/>
              <a:t>04/08/2021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E27A3-C7E9-224D-95DE-FACEF8A779B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7592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7190" y="3404030"/>
            <a:ext cx="2331720" cy="811343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77490" y="3404030"/>
            <a:ext cx="2331720" cy="811343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E2467-D974-D740-866A-D9090C8B3444}" type="datetimeFigureOut">
              <a:rPr lang="pt-BR" smtClean="0"/>
              <a:t>04/08/2021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E27A3-C7E9-224D-95DE-FACEF8A779B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3748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905" y="680809"/>
            <a:ext cx="4732020" cy="247162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7905" y="3134668"/>
            <a:ext cx="2321004" cy="1536253"/>
          </a:xfrm>
        </p:spPr>
        <p:txBody>
          <a:bodyPr anchor="b"/>
          <a:lstStyle>
            <a:lvl1pPr marL="0" indent="0">
              <a:buNone/>
              <a:defRPr sz="1440" b="1"/>
            </a:lvl1pPr>
            <a:lvl2pPr marL="274320" indent="0">
              <a:buNone/>
              <a:defRPr sz="1200" b="1"/>
            </a:lvl2pPr>
            <a:lvl3pPr marL="548640" indent="0">
              <a:buNone/>
              <a:defRPr sz="1080" b="1"/>
            </a:lvl3pPr>
            <a:lvl4pPr marL="822960" indent="0">
              <a:buNone/>
              <a:defRPr sz="960" b="1"/>
            </a:lvl4pPr>
            <a:lvl5pPr marL="1097280" indent="0">
              <a:buNone/>
              <a:defRPr sz="960" b="1"/>
            </a:lvl5pPr>
            <a:lvl6pPr marL="1371600" indent="0">
              <a:buNone/>
              <a:defRPr sz="960" b="1"/>
            </a:lvl6pPr>
            <a:lvl7pPr marL="1645920" indent="0">
              <a:buNone/>
              <a:defRPr sz="960" b="1"/>
            </a:lvl7pPr>
            <a:lvl8pPr marL="1920240" indent="0">
              <a:buNone/>
              <a:defRPr sz="960" b="1"/>
            </a:lvl8pPr>
            <a:lvl9pPr marL="2194560" indent="0">
              <a:buNone/>
              <a:defRPr sz="96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7905" y="4670921"/>
            <a:ext cx="2321004" cy="687022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777490" y="3134668"/>
            <a:ext cx="2332435" cy="1536253"/>
          </a:xfrm>
        </p:spPr>
        <p:txBody>
          <a:bodyPr anchor="b"/>
          <a:lstStyle>
            <a:lvl1pPr marL="0" indent="0">
              <a:buNone/>
              <a:defRPr sz="1440" b="1"/>
            </a:lvl1pPr>
            <a:lvl2pPr marL="274320" indent="0">
              <a:buNone/>
              <a:defRPr sz="1200" b="1"/>
            </a:lvl2pPr>
            <a:lvl3pPr marL="548640" indent="0">
              <a:buNone/>
              <a:defRPr sz="1080" b="1"/>
            </a:lvl3pPr>
            <a:lvl4pPr marL="822960" indent="0">
              <a:buNone/>
              <a:defRPr sz="960" b="1"/>
            </a:lvl4pPr>
            <a:lvl5pPr marL="1097280" indent="0">
              <a:buNone/>
              <a:defRPr sz="960" b="1"/>
            </a:lvl5pPr>
            <a:lvl6pPr marL="1371600" indent="0">
              <a:buNone/>
              <a:defRPr sz="960" b="1"/>
            </a:lvl6pPr>
            <a:lvl7pPr marL="1645920" indent="0">
              <a:buNone/>
              <a:defRPr sz="960" b="1"/>
            </a:lvl7pPr>
            <a:lvl8pPr marL="1920240" indent="0">
              <a:buNone/>
              <a:defRPr sz="960" b="1"/>
            </a:lvl8pPr>
            <a:lvl9pPr marL="2194560" indent="0">
              <a:buNone/>
              <a:defRPr sz="96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777490" y="4670921"/>
            <a:ext cx="2332435" cy="687022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E2467-D974-D740-866A-D9090C8B3444}" type="datetimeFigureOut">
              <a:rPr lang="pt-BR" smtClean="0"/>
              <a:t>04/08/2021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E27A3-C7E9-224D-95DE-FACEF8A779B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71973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E2467-D974-D740-866A-D9090C8B3444}" type="datetimeFigureOut">
              <a:rPr lang="pt-BR" smtClean="0"/>
              <a:t>04/08/2021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E27A3-C7E9-224D-95DE-FACEF8A779B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0998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E2467-D974-D740-866A-D9090C8B3444}" type="datetimeFigureOut">
              <a:rPr lang="pt-BR" smtClean="0"/>
              <a:t>04/08/2021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E27A3-C7E9-224D-95DE-FACEF8A779B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07683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905" y="852488"/>
            <a:ext cx="1769507" cy="2983706"/>
          </a:xfrm>
        </p:spPr>
        <p:txBody>
          <a:bodyPr anchor="b"/>
          <a:lstStyle>
            <a:lvl1pPr>
              <a:defRPr sz="192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32435" y="1841139"/>
            <a:ext cx="2777490" cy="9087280"/>
          </a:xfrm>
        </p:spPr>
        <p:txBody>
          <a:bodyPr/>
          <a:lstStyle>
            <a:lvl1pPr>
              <a:defRPr sz="1920"/>
            </a:lvl1pPr>
            <a:lvl2pPr>
              <a:defRPr sz="1680"/>
            </a:lvl2pPr>
            <a:lvl3pPr>
              <a:defRPr sz="144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7905" y="3836194"/>
            <a:ext cx="1769507" cy="7107024"/>
          </a:xfrm>
        </p:spPr>
        <p:txBody>
          <a:bodyPr/>
          <a:lstStyle>
            <a:lvl1pPr marL="0" indent="0">
              <a:buNone/>
              <a:defRPr sz="960"/>
            </a:lvl1pPr>
            <a:lvl2pPr marL="274320" indent="0">
              <a:buNone/>
              <a:defRPr sz="840"/>
            </a:lvl2pPr>
            <a:lvl3pPr marL="548640" indent="0">
              <a:buNone/>
              <a:defRPr sz="720"/>
            </a:lvl3pPr>
            <a:lvl4pPr marL="822960" indent="0">
              <a:buNone/>
              <a:defRPr sz="600"/>
            </a:lvl4pPr>
            <a:lvl5pPr marL="1097280" indent="0">
              <a:buNone/>
              <a:defRPr sz="600"/>
            </a:lvl5pPr>
            <a:lvl6pPr marL="1371600" indent="0">
              <a:buNone/>
              <a:defRPr sz="600"/>
            </a:lvl6pPr>
            <a:lvl7pPr marL="1645920" indent="0">
              <a:buNone/>
              <a:defRPr sz="600"/>
            </a:lvl7pPr>
            <a:lvl8pPr marL="1920240" indent="0">
              <a:buNone/>
              <a:defRPr sz="600"/>
            </a:lvl8pPr>
            <a:lvl9pPr marL="2194560" indent="0">
              <a:buNone/>
              <a:defRPr sz="6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E2467-D974-D740-866A-D9090C8B3444}" type="datetimeFigureOut">
              <a:rPr lang="pt-BR" smtClean="0"/>
              <a:t>04/08/2021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E27A3-C7E9-224D-95DE-FACEF8A779B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91569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905" y="852488"/>
            <a:ext cx="1769507" cy="2983706"/>
          </a:xfrm>
        </p:spPr>
        <p:txBody>
          <a:bodyPr anchor="b"/>
          <a:lstStyle>
            <a:lvl1pPr>
              <a:defRPr sz="192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32435" y="1841139"/>
            <a:ext cx="2777490" cy="9087280"/>
          </a:xfrm>
        </p:spPr>
        <p:txBody>
          <a:bodyPr anchor="t"/>
          <a:lstStyle>
            <a:lvl1pPr marL="0" indent="0">
              <a:buNone/>
              <a:defRPr sz="1920"/>
            </a:lvl1pPr>
            <a:lvl2pPr marL="274320" indent="0">
              <a:buNone/>
              <a:defRPr sz="1680"/>
            </a:lvl2pPr>
            <a:lvl3pPr marL="548640" indent="0">
              <a:buNone/>
              <a:defRPr sz="1440"/>
            </a:lvl3pPr>
            <a:lvl4pPr marL="822960" indent="0">
              <a:buNone/>
              <a:defRPr sz="1200"/>
            </a:lvl4pPr>
            <a:lvl5pPr marL="1097280" indent="0">
              <a:buNone/>
              <a:defRPr sz="1200"/>
            </a:lvl5pPr>
            <a:lvl6pPr marL="1371600" indent="0">
              <a:buNone/>
              <a:defRPr sz="1200"/>
            </a:lvl6pPr>
            <a:lvl7pPr marL="1645920" indent="0">
              <a:buNone/>
              <a:defRPr sz="1200"/>
            </a:lvl7pPr>
            <a:lvl8pPr marL="1920240" indent="0">
              <a:buNone/>
              <a:defRPr sz="1200"/>
            </a:lvl8pPr>
            <a:lvl9pPr marL="2194560" indent="0">
              <a:buNone/>
              <a:defRPr sz="12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7905" y="3836194"/>
            <a:ext cx="1769507" cy="7107024"/>
          </a:xfrm>
        </p:spPr>
        <p:txBody>
          <a:bodyPr/>
          <a:lstStyle>
            <a:lvl1pPr marL="0" indent="0">
              <a:buNone/>
              <a:defRPr sz="960"/>
            </a:lvl1pPr>
            <a:lvl2pPr marL="274320" indent="0">
              <a:buNone/>
              <a:defRPr sz="840"/>
            </a:lvl2pPr>
            <a:lvl3pPr marL="548640" indent="0">
              <a:buNone/>
              <a:defRPr sz="720"/>
            </a:lvl3pPr>
            <a:lvl4pPr marL="822960" indent="0">
              <a:buNone/>
              <a:defRPr sz="600"/>
            </a:lvl4pPr>
            <a:lvl5pPr marL="1097280" indent="0">
              <a:buNone/>
              <a:defRPr sz="600"/>
            </a:lvl5pPr>
            <a:lvl6pPr marL="1371600" indent="0">
              <a:buNone/>
              <a:defRPr sz="600"/>
            </a:lvl6pPr>
            <a:lvl7pPr marL="1645920" indent="0">
              <a:buNone/>
              <a:defRPr sz="600"/>
            </a:lvl7pPr>
            <a:lvl8pPr marL="1920240" indent="0">
              <a:buNone/>
              <a:defRPr sz="600"/>
            </a:lvl8pPr>
            <a:lvl9pPr marL="2194560" indent="0">
              <a:buNone/>
              <a:defRPr sz="6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E2467-D974-D740-866A-D9090C8B3444}" type="datetimeFigureOut">
              <a:rPr lang="pt-BR" smtClean="0"/>
              <a:t>04/08/2021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E27A3-C7E9-224D-95DE-FACEF8A779B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21477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7190" y="680809"/>
            <a:ext cx="4732020" cy="24716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7190" y="3404030"/>
            <a:ext cx="4732020" cy="81134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7190" y="11851948"/>
            <a:ext cx="1234440" cy="6808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E2467-D974-D740-866A-D9090C8B3444}" type="datetimeFigureOut">
              <a:rPr lang="pt-BR" smtClean="0"/>
              <a:t>04/08/2021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17370" y="11851948"/>
            <a:ext cx="1851660" cy="6808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74770" y="11851948"/>
            <a:ext cx="1234440" cy="6808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E27A3-C7E9-224D-95DE-FACEF8A779B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1401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548640" rtl="0" eaLnBrk="1" latinLnBrk="0" hangingPunct="1">
        <a:lnSpc>
          <a:spcPct val="90000"/>
        </a:lnSpc>
        <a:spcBef>
          <a:spcPct val="0"/>
        </a:spcBef>
        <a:buNone/>
        <a:defRPr sz="26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7160" indent="-137160" algn="l" defTabSz="54864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8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37160" algn="l" defTabSz="54864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37160" algn="l" defTabSz="54864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137160" algn="l" defTabSz="54864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1080" kern="1200">
          <a:solidFill>
            <a:schemeClr val="tx1"/>
          </a:solidFill>
          <a:latin typeface="+mn-lt"/>
          <a:ea typeface="+mn-ea"/>
          <a:cs typeface="+mn-cs"/>
        </a:defRPr>
      </a:lvl4pPr>
      <a:lvl5pPr marL="1234440" indent="-137160" algn="l" defTabSz="54864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108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37160" algn="l" defTabSz="54864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1080" kern="1200">
          <a:solidFill>
            <a:schemeClr val="tx1"/>
          </a:solidFill>
          <a:latin typeface="+mn-lt"/>
          <a:ea typeface="+mn-ea"/>
          <a:cs typeface="+mn-cs"/>
        </a:defRPr>
      </a:lvl6pPr>
      <a:lvl7pPr marL="1783080" indent="-137160" algn="l" defTabSz="54864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108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137160" algn="l" defTabSz="54864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108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37160" algn="l" defTabSz="54864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10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48640" rtl="0" eaLnBrk="1" latinLnBrk="0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1pPr>
      <a:lvl2pPr marL="274320" algn="l" defTabSz="548640" rtl="0" eaLnBrk="1" latinLnBrk="0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" algn="l" defTabSz="548640" rtl="0" eaLnBrk="1" latinLnBrk="0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3pPr>
      <a:lvl4pPr marL="822960" algn="l" defTabSz="548640" rtl="0" eaLnBrk="1" latinLnBrk="0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algn="l" defTabSz="548640" rtl="0" eaLnBrk="1" latinLnBrk="0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algn="l" defTabSz="548640" rtl="0" eaLnBrk="1" latinLnBrk="0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algn="l" defTabSz="548640" rtl="0" eaLnBrk="1" latinLnBrk="0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algn="l" defTabSz="548640" rtl="0" eaLnBrk="1" latinLnBrk="0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8pPr>
      <a:lvl9pPr marL="2194560" algn="l" defTabSz="548640" rtl="0" eaLnBrk="1" latinLnBrk="0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Gráfico&#10;&#10;Descrição gerada automaticamente">
            <a:extLst>
              <a:ext uri="{FF2B5EF4-FFF2-40B4-BE49-F238E27FC236}">
                <a16:creationId xmlns:a16="http://schemas.microsoft.com/office/drawing/2014/main" id="{F29AD13D-7D1D-9C42-AC82-41F28284BE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6"/>
            <a:ext cx="5486400" cy="1278636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A96D348C-D238-194E-86AF-DA59F1481D9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-1" y="953"/>
            <a:ext cx="5486400" cy="1278636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92668900-D14F-904B-B746-0E759475106A}"/>
              </a:ext>
            </a:extLst>
          </p:cNvPr>
          <p:cNvSpPr txBox="1"/>
          <p:nvPr/>
        </p:nvSpPr>
        <p:spPr>
          <a:xfrm>
            <a:off x="377631" y="876207"/>
            <a:ext cx="4731137" cy="27792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 julho de 2021 o INCC-M ficou </a:t>
            </a:r>
            <a:r>
              <a:rPr lang="pt-BR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1,24%</a:t>
            </a:r>
            <a:r>
              <a:rPr lang="pt-B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abaixo dos </a:t>
            </a:r>
            <a:r>
              <a:rPr lang="pt-BR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2,30%</a:t>
            </a:r>
            <a:r>
              <a:rPr lang="pt-B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apurados no mês anterior. Nos últimos 12 meses ele acumula alta de </a:t>
            </a:r>
            <a:r>
              <a:rPr lang="pt-BR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17,35%</a:t>
            </a:r>
            <a:r>
              <a:rPr lang="pt-B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no ano </a:t>
            </a:r>
            <a:r>
              <a:rPr lang="pt-BR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10,75%</a:t>
            </a:r>
            <a:r>
              <a:rPr lang="pt-B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grupo Materiais, Equipamentos e Serviços tiveram uma redução neste mês. Ele passou de </a:t>
            </a:r>
            <a:r>
              <a:rPr lang="pt-BR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1,65% </a:t>
            </a:r>
            <a:r>
              <a:rPr lang="pt-B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 junho</a:t>
            </a:r>
            <a:r>
              <a:rPr lang="pt-BR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 </a:t>
            </a:r>
            <a:r>
              <a:rPr lang="pt-BR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1,37% </a:t>
            </a:r>
            <a:r>
              <a:rPr lang="pt-B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 julho. Já o grupo de Mão de Obra passou de </a:t>
            </a:r>
            <a:r>
              <a:rPr lang="pt-BR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2,98%</a:t>
            </a:r>
            <a:r>
              <a:rPr lang="pt-B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em junho para </a:t>
            </a:r>
            <a:r>
              <a:rPr lang="pt-BR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1,12%</a:t>
            </a:r>
            <a:r>
              <a:rPr lang="pt-B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em julho.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INCC é dividido em dois grandes grupos: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Materiais, Equipamentos e Serviços;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Mão de Obra.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esses grupos são compostos por vários itens, ficando assim sua composição: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sz="1000" dirty="0">
              <a:solidFill>
                <a:schemeClr val="bg1">
                  <a:lumMod val="50000"/>
                </a:schemeClr>
              </a:solidFill>
              <a:latin typeface="Montserrat" pitchFamily="2" charset="77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906BA2F7-0238-2744-A915-91DA9E86E17C}"/>
              </a:ext>
            </a:extLst>
          </p:cNvPr>
          <p:cNvSpPr txBox="1"/>
          <p:nvPr/>
        </p:nvSpPr>
        <p:spPr>
          <a:xfrm>
            <a:off x="669562" y="408611"/>
            <a:ext cx="3894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accent2"/>
                </a:solidFill>
                <a:latin typeface="Montserrat" pitchFamily="2" charset="77"/>
              </a:rPr>
              <a:t>Relatório INCC-M | Julho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F15F9FC1-8ADD-2E4D-BA12-9E4CD1306E02}"/>
              </a:ext>
            </a:extLst>
          </p:cNvPr>
          <p:cNvSpPr txBox="1"/>
          <p:nvPr/>
        </p:nvSpPr>
        <p:spPr>
          <a:xfrm>
            <a:off x="505686" y="10405531"/>
            <a:ext cx="4311742" cy="1875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000" dirty="0">
                <a:effectLst/>
                <a:latin typeface="Montserrat"/>
                <a:ea typeface="Calibri" panose="020F0502020204030204" pitchFamily="34" charset="0"/>
                <a:cs typeface="Times New Roman" panose="02020603050405020304" pitchFamily="18" charset="0"/>
              </a:rPr>
              <a:t>A inflação, que é o aumento nos preços, está presente em todas das economias, e ocorre por vários motivos, dentre eles um aumento na demanda por produtos e serviços sem que haja uma oferta desses produtos e serviços na mesma proporção. Até mesmo a expectativa de ocorrer a inflação pode acabar gerando-a. São alterações que afetam a todos, sendo que reduções nos preços também acontecem.</a:t>
            </a:r>
          </a:p>
          <a:p>
            <a:endParaRPr lang="pt-BR" sz="900" dirty="0">
              <a:latin typeface="Montserrat" pitchFamily="2" charset="77"/>
            </a:endParaRPr>
          </a:p>
          <a:p>
            <a:endParaRPr lang="pt-BR" sz="900" dirty="0">
              <a:latin typeface="Montserrat" pitchFamily="2" charset="77"/>
            </a:endParaRPr>
          </a:p>
          <a:p>
            <a:endParaRPr lang="pt-BR" sz="900" dirty="0">
              <a:latin typeface="Montserrat" pitchFamily="2" charset="77"/>
            </a:endParaRPr>
          </a:p>
          <a:p>
            <a:endParaRPr lang="pt-BR" sz="900" dirty="0">
              <a:latin typeface="Montserrat" pitchFamily="2" charset="77"/>
            </a:endParaRPr>
          </a:p>
          <a:p>
            <a:r>
              <a:rPr lang="pt-BR" sz="900" i="1" dirty="0">
                <a:latin typeface="Montserrat" pitchFamily="2" charset="77"/>
              </a:rPr>
              <a:t>Fonte: www.portalibre.fgv.br   04/08/2021</a:t>
            </a:r>
          </a:p>
        </p:txBody>
      </p:sp>
      <p:graphicFrame>
        <p:nvGraphicFramePr>
          <p:cNvPr id="8" name="Tabela 7">
            <a:extLst>
              <a:ext uri="{FF2B5EF4-FFF2-40B4-BE49-F238E27FC236}">
                <a16:creationId xmlns:a16="http://schemas.microsoft.com/office/drawing/2014/main" id="{AE1FEF33-4DA4-4F58-B042-DF314B61B7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9653230"/>
              </p:ext>
            </p:extLst>
          </p:nvPr>
        </p:nvGraphicFramePr>
        <p:xfrm>
          <a:off x="587919" y="3893730"/>
          <a:ext cx="4147276" cy="6366537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956390">
                  <a:extLst>
                    <a:ext uri="{9D8B030D-6E8A-4147-A177-3AD203B41FA5}">
                      <a16:colId xmlns:a16="http://schemas.microsoft.com/office/drawing/2014/main" val="3911552696"/>
                    </a:ext>
                  </a:extLst>
                </a:gridCol>
                <a:gridCol w="574158">
                  <a:extLst>
                    <a:ext uri="{9D8B030D-6E8A-4147-A177-3AD203B41FA5}">
                      <a16:colId xmlns:a16="http://schemas.microsoft.com/office/drawing/2014/main" val="1571000517"/>
                    </a:ext>
                  </a:extLst>
                </a:gridCol>
                <a:gridCol w="479043">
                  <a:extLst>
                    <a:ext uri="{9D8B030D-6E8A-4147-A177-3AD203B41FA5}">
                      <a16:colId xmlns:a16="http://schemas.microsoft.com/office/drawing/2014/main" val="2637581000"/>
                    </a:ext>
                  </a:extLst>
                </a:gridCol>
                <a:gridCol w="435935">
                  <a:extLst>
                    <a:ext uri="{9D8B030D-6E8A-4147-A177-3AD203B41FA5}">
                      <a16:colId xmlns:a16="http://schemas.microsoft.com/office/drawing/2014/main" val="3432061350"/>
                    </a:ext>
                  </a:extLst>
                </a:gridCol>
                <a:gridCol w="701750">
                  <a:extLst>
                    <a:ext uri="{9D8B030D-6E8A-4147-A177-3AD203B41FA5}">
                      <a16:colId xmlns:a16="http://schemas.microsoft.com/office/drawing/2014/main" val="824006328"/>
                    </a:ext>
                  </a:extLst>
                </a:gridCol>
              </a:tblGrid>
              <a:tr h="2518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t-BR" sz="700" b="1" dirty="0">
                        <a:solidFill>
                          <a:schemeClr val="accent1"/>
                        </a:solidFill>
                        <a:effectLst/>
                        <a:latin typeface="Montserrat" pitchFamily="2" charset="77"/>
                        <a:cs typeface="Times New Roman" panose="02020603050405020304" pitchFamily="18" charset="0"/>
                      </a:endParaRPr>
                    </a:p>
                  </a:txBody>
                  <a:tcPr marL="42239" marR="42239" marT="0" marB="0" anchor="ctr"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jun/21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jul/21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ano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 meses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8239250"/>
                  </a:ext>
                </a:extLst>
              </a:tr>
              <a:tr h="20839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900" b="0" dirty="0">
                          <a:solidFill>
                            <a:schemeClr val="accent2"/>
                          </a:solidFill>
                          <a:effectLst/>
                          <a:latin typeface="Montserrat" pitchFamily="2" charset="77"/>
                        </a:rPr>
                        <a:t>INCC-M</a:t>
                      </a:r>
                      <a:endParaRPr lang="pt-BR" sz="700" b="0" dirty="0">
                        <a:solidFill>
                          <a:schemeClr val="accent2"/>
                        </a:solidFill>
                        <a:effectLst/>
                        <a:latin typeface="Montserrat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39" marR="42239" marT="0" marB="0" anchor="ctr"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2,30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1,24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10,75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17,35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354226"/>
                  </a:ext>
                </a:extLst>
              </a:tr>
              <a:tr h="390556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pt-BR" sz="900" b="0" dirty="0">
                          <a:solidFill>
                            <a:schemeClr val="accent2"/>
                          </a:solidFill>
                          <a:effectLst/>
                          <a:latin typeface="Montserrat" pitchFamily="2" charset="77"/>
                        </a:rPr>
                        <a:t>MATERIAIS, EQUIPAMENTOS</a:t>
                      </a:r>
                      <a:br>
                        <a:rPr lang="pt-BR" sz="900" b="0" dirty="0">
                          <a:solidFill>
                            <a:schemeClr val="accent2"/>
                          </a:solidFill>
                          <a:effectLst/>
                          <a:latin typeface="Montserrat" pitchFamily="2" charset="77"/>
                        </a:rPr>
                      </a:br>
                      <a:r>
                        <a:rPr lang="pt-BR" sz="900" b="0" dirty="0">
                          <a:solidFill>
                            <a:schemeClr val="accent2"/>
                          </a:solidFill>
                          <a:effectLst/>
                          <a:latin typeface="Montserrat" pitchFamily="2" charset="77"/>
                        </a:rPr>
                        <a:t>E SERVIÇOS</a:t>
                      </a:r>
                      <a:endParaRPr lang="pt-BR" sz="700" b="0" dirty="0">
                        <a:solidFill>
                          <a:schemeClr val="accent2"/>
                        </a:solidFill>
                        <a:effectLst/>
                        <a:latin typeface="Montserrat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39" marR="42239" marT="0" marB="0" anchor="ctr"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1,65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1,37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15,57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29,03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8652328"/>
                  </a:ext>
                </a:extLst>
              </a:tr>
              <a:tr h="208392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pt-BR" sz="900" b="0" dirty="0">
                          <a:solidFill>
                            <a:schemeClr val="accent2"/>
                          </a:solidFill>
                          <a:effectLst/>
                          <a:latin typeface="Montserrat" pitchFamily="2" charset="77"/>
                        </a:rPr>
                        <a:t>Materiais e equipamentos</a:t>
                      </a:r>
                      <a:endParaRPr lang="pt-BR" sz="700" b="0" dirty="0">
                        <a:solidFill>
                          <a:schemeClr val="accent2"/>
                        </a:solidFill>
                        <a:effectLst/>
                        <a:latin typeface="Montserrat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39" marR="42239" marT="0" marB="0" anchor="ctr"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1,75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1,52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17,83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34,52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0645101"/>
                  </a:ext>
                </a:extLst>
              </a:tr>
              <a:tr h="208323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pt-BR" sz="900" b="0" dirty="0">
                          <a:solidFill>
                            <a:schemeClr val="accent2"/>
                          </a:solidFill>
                          <a:effectLst/>
                          <a:latin typeface="Montserrat" pitchFamily="2" charset="77"/>
                        </a:rPr>
                        <a:t>Materiais para estrutura</a:t>
                      </a:r>
                      <a:endParaRPr lang="pt-BR" sz="700" b="0" dirty="0">
                        <a:solidFill>
                          <a:schemeClr val="accent2"/>
                        </a:solidFill>
                        <a:effectLst/>
                        <a:latin typeface="Montserrat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39" marR="42239" marT="0" marB="0" anchor="ctr"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2,09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1,85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20,68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40,34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522863"/>
                  </a:ext>
                </a:extLst>
              </a:tr>
              <a:tr h="208392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pt-BR" sz="900" b="0" dirty="0">
                          <a:solidFill>
                            <a:schemeClr val="accent2"/>
                          </a:solidFill>
                          <a:effectLst/>
                          <a:latin typeface="Montserrat" pitchFamily="2" charset="77"/>
                        </a:rPr>
                        <a:t>Material metálico</a:t>
                      </a:r>
                      <a:endParaRPr lang="pt-BR" sz="700" b="0" dirty="0">
                        <a:solidFill>
                          <a:schemeClr val="accent2"/>
                        </a:solidFill>
                        <a:effectLst/>
                        <a:latin typeface="Montserrat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39" marR="42239" marT="0" marB="0" anchor="ctr"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3,02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1,45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43,59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84,09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1182101"/>
                  </a:ext>
                </a:extLst>
              </a:tr>
              <a:tr h="208392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pt-BR" sz="900" b="0">
                          <a:solidFill>
                            <a:schemeClr val="accent2"/>
                          </a:solidFill>
                          <a:effectLst/>
                          <a:latin typeface="Montserrat" pitchFamily="2" charset="77"/>
                        </a:rPr>
                        <a:t>Material de madeira</a:t>
                      </a:r>
                      <a:endParaRPr lang="pt-BR" sz="700" b="0">
                        <a:solidFill>
                          <a:schemeClr val="accent2"/>
                        </a:solidFill>
                        <a:effectLst/>
                        <a:latin typeface="Montserrat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39" marR="42239" marT="0" marB="0" anchor="ctr"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2,79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1,95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17,85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27,16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9002774"/>
                  </a:ext>
                </a:extLst>
              </a:tr>
              <a:tr h="426406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pt-BR" sz="900" b="0" dirty="0">
                          <a:solidFill>
                            <a:schemeClr val="accent2"/>
                          </a:solidFill>
                          <a:effectLst/>
                          <a:latin typeface="Montserrat" pitchFamily="2" charset="77"/>
                        </a:rPr>
                        <a:t>Material à base de minerais não metálicos</a:t>
                      </a:r>
                      <a:endParaRPr lang="pt-BR" sz="700" b="0" dirty="0">
                        <a:solidFill>
                          <a:schemeClr val="accent2"/>
                        </a:solidFill>
                        <a:effectLst/>
                        <a:latin typeface="Montserrat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39" marR="42239" marT="0" marB="0" anchor="ctr"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1,27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2,09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9,57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24,00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6527578"/>
                  </a:ext>
                </a:extLst>
              </a:tr>
              <a:tr h="208323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pt-BR" sz="900" b="0">
                          <a:solidFill>
                            <a:schemeClr val="accent2"/>
                          </a:solidFill>
                          <a:effectLst/>
                          <a:latin typeface="Montserrat" pitchFamily="2" charset="77"/>
                        </a:rPr>
                        <a:t>Materiais para instalação</a:t>
                      </a:r>
                      <a:endParaRPr lang="pt-BR" sz="700" b="0">
                        <a:solidFill>
                          <a:schemeClr val="accent2"/>
                        </a:solidFill>
                        <a:effectLst/>
                        <a:latin typeface="Montserrat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39" marR="42239" marT="0" marB="0" anchor="ctr"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1,11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0,28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18,67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43,30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195368"/>
                  </a:ext>
                </a:extLst>
              </a:tr>
              <a:tr h="208392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pt-BR" sz="900" b="0">
                          <a:solidFill>
                            <a:schemeClr val="accent2"/>
                          </a:solidFill>
                          <a:effectLst/>
                          <a:latin typeface="Montserrat" pitchFamily="2" charset="77"/>
                        </a:rPr>
                        <a:t>Instalação hidráulica</a:t>
                      </a:r>
                      <a:endParaRPr lang="pt-BR" sz="700" b="0">
                        <a:solidFill>
                          <a:schemeClr val="accent2"/>
                        </a:solidFill>
                        <a:effectLst/>
                        <a:latin typeface="Montserrat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39" marR="42239" marT="0" marB="0" anchor="ctr"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1,11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1,55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19,21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41,85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9748912"/>
                  </a:ext>
                </a:extLst>
              </a:tr>
              <a:tr h="208392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pt-BR" sz="900" b="0">
                          <a:solidFill>
                            <a:schemeClr val="accent2"/>
                          </a:solidFill>
                          <a:effectLst/>
                          <a:latin typeface="Montserrat" pitchFamily="2" charset="77"/>
                        </a:rPr>
                        <a:t>Instalação elétrica</a:t>
                      </a:r>
                      <a:endParaRPr lang="pt-BR" sz="700" b="0">
                        <a:solidFill>
                          <a:schemeClr val="accent2"/>
                        </a:solidFill>
                        <a:effectLst/>
                        <a:latin typeface="Montserrat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39" marR="42239" marT="0" marB="0" anchor="ctr"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1,10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-1,75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17,80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45,75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499240"/>
                  </a:ext>
                </a:extLst>
              </a:tr>
              <a:tr h="208323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pt-BR" sz="900" b="0" dirty="0">
                          <a:solidFill>
                            <a:schemeClr val="accent2"/>
                          </a:solidFill>
                          <a:effectLst/>
                          <a:latin typeface="Montserrat" pitchFamily="2" charset="77"/>
                        </a:rPr>
                        <a:t>Materiais para acabamento</a:t>
                      </a:r>
                      <a:endParaRPr lang="pt-BR" sz="700" b="0" dirty="0">
                        <a:solidFill>
                          <a:schemeClr val="accent2"/>
                        </a:solidFill>
                        <a:effectLst/>
                        <a:latin typeface="Montserrat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39" marR="42239" marT="0" marB="0" anchor="ctr"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1,81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1,44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12,10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22,37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5625865"/>
                  </a:ext>
                </a:extLst>
              </a:tr>
              <a:tr h="208392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pt-BR" sz="900" b="0">
                          <a:solidFill>
                            <a:schemeClr val="accent2"/>
                          </a:solidFill>
                          <a:effectLst/>
                          <a:latin typeface="Montserrat" pitchFamily="2" charset="77"/>
                        </a:rPr>
                        <a:t>Produtos químicos</a:t>
                      </a:r>
                      <a:endParaRPr lang="pt-BR" sz="700" b="0">
                        <a:solidFill>
                          <a:schemeClr val="accent2"/>
                        </a:solidFill>
                        <a:effectLst/>
                        <a:latin typeface="Montserrat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39" marR="42239" marT="0" marB="0" anchor="ctr"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5,00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0,47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16,22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19,94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2683479"/>
                  </a:ext>
                </a:extLst>
              </a:tr>
              <a:tr h="208392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pt-BR" sz="900" b="0">
                          <a:solidFill>
                            <a:schemeClr val="accent2"/>
                          </a:solidFill>
                          <a:effectLst/>
                          <a:latin typeface="Montserrat" pitchFamily="2" charset="77"/>
                        </a:rPr>
                        <a:t>Revestimentos, louças e pisos</a:t>
                      </a:r>
                      <a:endParaRPr lang="pt-BR" sz="700" b="0">
                        <a:solidFill>
                          <a:schemeClr val="accent2"/>
                        </a:solidFill>
                        <a:effectLst/>
                        <a:latin typeface="Montserrat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39" marR="42239" marT="0" marB="0" anchor="ctr"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1,10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1,56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12,27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17,59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6748092"/>
                  </a:ext>
                </a:extLst>
              </a:tr>
              <a:tr h="208392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pt-BR" sz="900" b="0" dirty="0">
                          <a:solidFill>
                            <a:schemeClr val="accent2"/>
                          </a:solidFill>
                          <a:effectLst/>
                          <a:latin typeface="Montserrat" pitchFamily="2" charset="77"/>
                        </a:rPr>
                        <a:t>Revestimentos, louças e pisos</a:t>
                      </a:r>
                      <a:endParaRPr lang="pt-BR" sz="700" b="0" dirty="0">
                        <a:solidFill>
                          <a:schemeClr val="accent2"/>
                        </a:solidFill>
                        <a:effectLst/>
                        <a:latin typeface="Montserrat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39" marR="42239" marT="0" marB="0" anchor="ctr"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1,38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1,29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10,90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30,41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487786"/>
                  </a:ext>
                </a:extLst>
              </a:tr>
              <a:tr h="208392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pt-BR" sz="900" b="0">
                          <a:solidFill>
                            <a:schemeClr val="accent2"/>
                          </a:solidFill>
                          <a:effectLst/>
                          <a:latin typeface="Montserrat" pitchFamily="2" charset="77"/>
                        </a:rPr>
                        <a:t>Material para pintura</a:t>
                      </a:r>
                      <a:endParaRPr lang="pt-BR" sz="700" b="0">
                        <a:solidFill>
                          <a:schemeClr val="accent2"/>
                        </a:solidFill>
                        <a:effectLst/>
                        <a:latin typeface="Montserrat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39" marR="42239" marT="0" marB="0" anchor="ctr"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2,11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1,32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11,61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15,24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934570"/>
                  </a:ext>
                </a:extLst>
              </a:tr>
              <a:tr h="208392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pt-BR" sz="900" b="0" dirty="0">
                          <a:solidFill>
                            <a:schemeClr val="accent2"/>
                          </a:solidFill>
                          <a:effectLst/>
                          <a:latin typeface="Montserrat" pitchFamily="2" charset="77"/>
                        </a:rPr>
                        <a:t>Madeira para acabamento</a:t>
                      </a:r>
                      <a:endParaRPr lang="pt-BR" sz="700" b="0" dirty="0">
                        <a:solidFill>
                          <a:schemeClr val="accent2"/>
                        </a:solidFill>
                        <a:effectLst/>
                        <a:latin typeface="Montserrat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39" marR="42239" marT="0" marB="0" anchor="ctr"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2,00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2,35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14,89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22,25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710632"/>
                  </a:ext>
                </a:extLst>
              </a:tr>
              <a:tr h="283289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pt-BR" sz="900" b="0" dirty="0">
                          <a:solidFill>
                            <a:schemeClr val="accent2"/>
                          </a:solidFill>
                          <a:effectLst/>
                          <a:latin typeface="Montserrat" pitchFamily="2" charset="77"/>
                        </a:rPr>
                        <a:t>Pedras ornamentais para construção</a:t>
                      </a:r>
                      <a:endParaRPr lang="pt-BR" sz="700" b="0" dirty="0">
                        <a:solidFill>
                          <a:schemeClr val="accent2"/>
                        </a:solidFill>
                        <a:effectLst/>
                        <a:latin typeface="Montserrat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39" marR="42239" marT="0" marB="0" anchor="ctr"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1,00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0,91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6,21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10,16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8422212"/>
                  </a:ext>
                </a:extLst>
              </a:tr>
              <a:tr h="426336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pt-BR" sz="900" b="0" dirty="0">
                          <a:solidFill>
                            <a:schemeClr val="accent2"/>
                          </a:solidFill>
                          <a:effectLst/>
                          <a:latin typeface="Montserrat" pitchFamily="2" charset="77"/>
                        </a:rPr>
                        <a:t>Equipamentos para</a:t>
                      </a:r>
                      <a:br>
                        <a:rPr lang="pt-BR" sz="900" b="0" dirty="0">
                          <a:solidFill>
                            <a:schemeClr val="accent2"/>
                          </a:solidFill>
                          <a:effectLst/>
                          <a:latin typeface="Montserrat" pitchFamily="2" charset="77"/>
                        </a:rPr>
                      </a:br>
                      <a:r>
                        <a:rPr lang="pt-BR" sz="900" b="0" dirty="0">
                          <a:solidFill>
                            <a:schemeClr val="accent2"/>
                          </a:solidFill>
                          <a:effectLst/>
                          <a:latin typeface="Montserrat" pitchFamily="2" charset="77"/>
                        </a:rPr>
                        <a:t>transporte de pessoas</a:t>
                      </a:r>
                      <a:endParaRPr lang="pt-BR" sz="700" b="0" dirty="0">
                        <a:solidFill>
                          <a:schemeClr val="accent2"/>
                        </a:solidFill>
                        <a:effectLst/>
                        <a:latin typeface="Montserrat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39" marR="42239" marT="0" marB="0" anchor="ctr"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0,96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2,42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15,22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20,56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6991757"/>
                  </a:ext>
                </a:extLst>
              </a:tr>
              <a:tr h="208323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pt-BR" sz="900" b="0">
                          <a:solidFill>
                            <a:schemeClr val="accent2"/>
                          </a:solidFill>
                          <a:effectLst/>
                          <a:latin typeface="Montserrat" pitchFamily="2" charset="77"/>
                        </a:rPr>
                        <a:t>Serviços</a:t>
                      </a:r>
                      <a:endParaRPr lang="pt-BR" sz="700" b="0">
                        <a:solidFill>
                          <a:schemeClr val="accent2"/>
                        </a:solidFill>
                        <a:effectLst/>
                        <a:latin typeface="Montserrat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39" marR="42239" marT="0" marB="0" anchor="ctr"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1,19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0,65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5,66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7,55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1140358"/>
                  </a:ext>
                </a:extLst>
              </a:tr>
              <a:tr h="208392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pt-BR" sz="900" b="0" dirty="0">
                          <a:solidFill>
                            <a:schemeClr val="accent2"/>
                          </a:solidFill>
                          <a:effectLst/>
                          <a:latin typeface="Montserrat" pitchFamily="2" charset="77"/>
                        </a:rPr>
                        <a:t>Aluguéis e taxas</a:t>
                      </a:r>
                      <a:endParaRPr lang="pt-BR" sz="700" b="0" dirty="0">
                        <a:solidFill>
                          <a:schemeClr val="accent2"/>
                        </a:solidFill>
                        <a:effectLst/>
                        <a:latin typeface="Montserrat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39" marR="42239" marT="0" marB="0" anchor="ctr"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0,96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0,38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6,21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7,61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4899651"/>
                  </a:ext>
                </a:extLst>
              </a:tr>
              <a:tr h="208392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pt-BR" sz="900" b="0" dirty="0">
                          <a:solidFill>
                            <a:schemeClr val="accent2"/>
                          </a:solidFill>
                          <a:effectLst/>
                          <a:latin typeface="Montserrat" pitchFamily="2" charset="77"/>
                        </a:rPr>
                        <a:t>Serviços pessoais</a:t>
                      </a:r>
                      <a:endParaRPr lang="pt-BR" sz="700" b="0" dirty="0">
                        <a:solidFill>
                          <a:schemeClr val="accent2"/>
                        </a:solidFill>
                        <a:effectLst/>
                        <a:latin typeface="Montserrat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39" marR="42239" marT="0" marB="0" anchor="ctr"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0,32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0,71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3,67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5,73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6472712"/>
                  </a:ext>
                </a:extLst>
              </a:tr>
              <a:tr h="208392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pt-BR" sz="900" b="0" dirty="0">
                          <a:solidFill>
                            <a:schemeClr val="accent2"/>
                          </a:solidFill>
                          <a:effectLst/>
                          <a:latin typeface="Montserrat" pitchFamily="2" charset="77"/>
                        </a:rPr>
                        <a:t>Serviços técnicos</a:t>
                      </a:r>
                      <a:endParaRPr lang="pt-BR" sz="700" b="0" dirty="0">
                        <a:solidFill>
                          <a:schemeClr val="accent2"/>
                        </a:solidFill>
                        <a:effectLst/>
                        <a:latin typeface="Montserrat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39" marR="42239" marT="0" marB="0" anchor="ctr"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2,29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0,92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6,94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9,26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2145668"/>
                  </a:ext>
                </a:extLst>
              </a:tr>
              <a:tr h="208323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pt-BR" sz="900" b="0" dirty="0">
                          <a:solidFill>
                            <a:schemeClr val="accent2"/>
                          </a:solidFill>
                          <a:effectLst/>
                          <a:latin typeface="Montserrat" pitchFamily="2" charset="77"/>
                        </a:rPr>
                        <a:t>MÃO DE OBRA</a:t>
                      </a:r>
                      <a:endParaRPr lang="pt-BR" sz="700" b="0" dirty="0">
                        <a:solidFill>
                          <a:schemeClr val="accent2"/>
                        </a:solidFill>
                        <a:effectLst/>
                        <a:latin typeface="Montserrat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39" marR="42239" marT="0" marB="0" anchor="ctr"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2,98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1,12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6,15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7,27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897234"/>
                  </a:ext>
                </a:extLst>
              </a:tr>
              <a:tr h="208392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pt-BR" sz="900" b="0">
                          <a:solidFill>
                            <a:schemeClr val="accent2"/>
                          </a:solidFill>
                          <a:effectLst/>
                          <a:latin typeface="Montserrat" pitchFamily="2" charset="77"/>
                        </a:rPr>
                        <a:t>Auxiliar</a:t>
                      </a:r>
                      <a:endParaRPr lang="pt-BR" sz="700" b="0">
                        <a:solidFill>
                          <a:schemeClr val="accent2"/>
                        </a:solidFill>
                        <a:effectLst/>
                        <a:latin typeface="Montserrat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39" marR="42239" marT="0" marB="0" anchor="ctr"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3,02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1,15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6,19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7,30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0075365"/>
                  </a:ext>
                </a:extLst>
              </a:tr>
              <a:tr h="208392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pt-BR" sz="900" b="0">
                          <a:solidFill>
                            <a:schemeClr val="accent2"/>
                          </a:solidFill>
                          <a:effectLst/>
                          <a:latin typeface="Montserrat" pitchFamily="2" charset="77"/>
                        </a:rPr>
                        <a:t>Técnico</a:t>
                      </a:r>
                      <a:endParaRPr lang="pt-BR" sz="700" b="0">
                        <a:solidFill>
                          <a:schemeClr val="accent2"/>
                        </a:solidFill>
                        <a:effectLst/>
                        <a:latin typeface="Montserrat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39" marR="42239" marT="0" marB="0" anchor="ctr"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3,08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1,12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6,23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7,37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1006361"/>
                  </a:ext>
                </a:extLst>
              </a:tr>
              <a:tr h="212213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pt-BR" sz="900" b="0" dirty="0">
                          <a:solidFill>
                            <a:schemeClr val="accent2"/>
                          </a:solidFill>
                          <a:effectLst/>
                          <a:latin typeface="Montserrat" pitchFamily="2" charset="77"/>
                        </a:rPr>
                        <a:t>Especializado</a:t>
                      </a:r>
                      <a:endParaRPr lang="pt-BR" sz="700" b="0" dirty="0">
                        <a:solidFill>
                          <a:schemeClr val="accent2"/>
                        </a:solidFill>
                        <a:effectLst/>
                        <a:latin typeface="Montserrat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39" marR="42239" marT="0" marB="0" anchor="ctr"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2,51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8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0,97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5,69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6,82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2979442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616601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64a32834-f710-4b19-93e2-893da1cad1ab">KNRS26ETDSQQ-1246762441-2251348</_dlc_DocId>
    <_dlc_DocIdUrl xmlns="64a32834-f710-4b19-93e2-893da1cad1ab">
      <Url>https://bildribeirao.sharepoint.com/sites/files/ribeiraopreto/_layouts/15/DocIdRedir.aspx?ID=KNRS26ETDSQQ-1246762441-2251348</Url>
      <Description>KNRS26ETDSQQ-1246762441-2251348</Description>
    </_dlc_DocIdUrl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9815F3AEAD85D9418C0EA0213BE9573D" ma:contentTypeVersion="15" ma:contentTypeDescription="Crie um novo documento." ma:contentTypeScope="" ma:versionID="39704d2bf624f92346581d1ca0c3f668">
  <xsd:schema xmlns:xsd="http://www.w3.org/2001/XMLSchema" xmlns:xs="http://www.w3.org/2001/XMLSchema" xmlns:p="http://schemas.microsoft.com/office/2006/metadata/properties" xmlns:ns1="http://schemas.microsoft.com/sharepoint/v3" xmlns:ns2="64a32834-f710-4b19-93e2-893da1cad1ab" xmlns:ns3="97ecdc5e-3879-4242-a2c2-83c697f14e92" xmlns:ns4="72ed3e9b-2f32-404f-94c2-6e03db5d058a" targetNamespace="http://schemas.microsoft.com/office/2006/metadata/properties" ma:root="true" ma:fieldsID="2f9a84307185906d90b05a2dd7ee686c" ns1:_="" ns2:_="" ns3:_="" ns4:_="">
    <xsd:import namespace="http://schemas.microsoft.com/sharepoint/v3"/>
    <xsd:import namespace="64a32834-f710-4b19-93e2-893da1cad1ab"/>
    <xsd:import namespace="97ecdc5e-3879-4242-a2c2-83c697f14e92"/>
    <xsd:import namespace="72ed3e9b-2f32-404f-94c2-6e03db5d058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SharedWithUsers" minOccurs="0"/>
                <xsd:element ref="ns3:SharedWithDetails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Location" minOccurs="0"/>
                <xsd:element ref="ns4:MediaServiceEventHashCode" minOccurs="0"/>
                <xsd:element ref="ns4:MediaServiceGenerationTime" minOccurs="0"/>
                <xsd:element ref="ns1:_ip_UnifiedCompliancePolicyProperties" minOccurs="0"/>
                <xsd:element ref="ns1:_ip_UnifiedCompliancePolicyUIAction" minOccurs="0"/>
                <xsd:element ref="ns4:MediaServiceAutoKeyPoints" minOccurs="0"/>
                <xsd:element ref="ns4:MediaServiceKeyPoints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1" nillable="true" ma:displayName="Propriedades da Política de Conformidade Unificada" ma:hidden="true" ma:internalName="_ip_UnifiedCompliancePolicyProperties">
      <xsd:simpleType>
        <xsd:restriction base="dms:Note"/>
      </xsd:simpleType>
    </xsd:element>
    <xsd:element name="_ip_UnifiedCompliancePolicyUIAction" ma:index="22" nillable="true" ma:displayName="Ação de Interface do Usuário da Política de Conformidade Unificada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a32834-f710-4b19-93e2-893da1cad1ab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Valor da ID do Documento" ma:description="O valor da ID do documento atribuída a este item." ma:internalName="_dlc_DocId" ma:readOnly="true">
      <xsd:simpleType>
        <xsd:restriction base="dms:Text"/>
      </xsd:simpleType>
    </xsd:element>
    <xsd:element name="_dlc_DocIdUrl" ma:index="9" nillable="true" ma:displayName="ID do Documento" ma:description="Link permanente para este documento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ecdc5e-3879-4242-a2c2-83c697f14e92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ed3e9b-2f32-404f-94c2-6e03db5d058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MediaServiceAutoTags" ma:internalName="MediaServiceAutoTags" ma:readOnly="true">
      <xsd:simpleType>
        <xsd:restriction base="dms:Text"/>
      </xsd:simpleType>
    </xsd:element>
    <xsd:element name="MediaServiceOCR" ma:index="17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2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5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D4195B99-34AB-4300-B5AA-5E3DCD1D858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DBA30FD-538C-410D-B008-06E6DD6CA2DD}">
  <ds:schemaRefs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purl.org/dc/dcmitype/"/>
    <ds:schemaRef ds:uri="http://purl.org/dc/terms/"/>
    <ds:schemaRef ds:uri="http://schemas.openxmlformats.org/package/2006/metadata/core-properties"/>
    <ds:schemaRef ds:uri="72ed3e9b-2f32-404f-94c2-6e03db5d058a"/>
    <ds:schemaRef ds:uri="http://purl.org/dc/elements/1.1/"/>
    <ds:schemaRef ds:uri="http://schemas.microsoft.com/sharepoint/v3"/>
    <ds:schemaRef ds:uri="97ecdc5e-3879-4242-a2c2-83c697f14e92"/>
    <ds:schemaRef ds:uri="64a32834-f710-4b19-93e2-893da1cad1ab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01174CD0-2A64-43CD-B70F-90E77BE1CB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4a32834-f710-4b19-93e2-893da1cad1ab"/>
    <ds:schemaRef ds:uri="97ecdc5e-3879-4242-a2c2-83c697f14e92"/>
    <ds:schemaRef ds:uri="72ed3e9b-2f32-404f-94c2-6e03db5d058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C32EDB1F-BE36-44F7-8B41-1A74106BBE0E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119</TotalTime>
  <Words>392</Words>
  <Application>Microsoft Office PowerPoint</Application>
  <PresentationFormat>Personalizar</PresentationFormat>
  <Paragraphs>148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Montserrat</vt:lpstr>
      <vt:lpstr>Tema do Office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Cássio Piotto</dc:creator>
  <cp:lastModifiedBy>Fernanda Lazaro Rezende</cp:lastModifiedBy>
  <cp:revision>16</cp:revision>
  <dcterms:created xsi:type="dcterms:W3CDTF">2021-03-22T19:50:47Z</dcterms:created>
  <dcterms:modified xsi:type="dcterms:W3CDTF">2021-08-04T12:31:51Z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0x0101009815F3AEAD85D9418C0EA0213BE9573D</vt:lpwstr>
  </property>
  <property fmtid="{D5CDD505-2E9C-101B-9397-08002B2CF9AE}" pid="3" name="_dlc_DocIdItemGuid">
    <vt:lpwstr>a184a77f-2236-4d08-8e0b-8ffc3b314302</vt:lpwstr>
  </property>
</Properties>
</file>