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7"/>
  </p:notesMasterIdLst>
  <p:sldIdLst>
    <p:sldId id="263" r:id="rId6"/>
  </p:sldIdLst>
  <p:sldSz cx="5486400" cy="9752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FD489C-6BF3-4719-A01D-AEA663783753}" v="1" dt="2021-07-13T16:59:01.9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82"/>
  </p:normalViewPr>
  <p:slideViewPr>
    <p:cSldViewPr snapToGrid="0" snapToObjects="1">
      <p:cViewPr>
        <p:scale>
          <a:sx n="88" d="100"/>
          <a:sy n="88" d="100"/>
        </p:scale>
        <p:origin x="2064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8C900-E837-DD41-816F-CAF425318BA6}" type="datetimeFigureOut">
              <a:rPr lang="pt-BR" smtClean="0"/>
              <a:t>10/09/2021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C8656-440D-AB45-A917-E0E2C54BEF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20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562225" y="1143000"/>
            <a:ext cx="173355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FC8656-440D-AB45-A917-E0E2C54BEF9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708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595991"/>
            <a:ext cx="4663440" cy="3395145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22065"/>
            <a:ext cx="4114800" cy="2354478"/>
          </a:xfrm>
        </p:spPr>
        <p:txBody>
          <a:bodyPr/>
          <a:lstStyle>
            <a:lvl1pPr marL="0" indent="0" algn="ctr">
              <a:buNone/>
              <a:defRPr sz="1440"/>
            </a:lvl1pPr>
            <a:lvl2pPr marL="274320" indent="0" algn="ctr">
              <a:buNone/>
              <a:defRPr sz="1200"/>
            </a:lvl2pPr>
            <a:lvl3pPr marL="548640" indent="0" algn="ctr">
              <a:buNone/>
              <a:defRPr sz="1080"/>
            </a:lvl3pPr>
            <a:lvl4pPr marL="822960" indent="0" algn="ctr">
              <a:buNone/>
              <a:defRPr sz="960"/>
            </a:lvl4pPr>
            <a:lvl5pPr marL="1097280" indent="0" algn="ctr">
              <a:buNone/>
              <a:defRPr sz="960"/>
            </a:lvl5pPr>
            <a:lvl6pPr marL="1371600" indent="0" algn="ctr">
              <a:buNone/>
              <a:defRPr sz="960"/>
            </a:lvl6pPr>
            <a:lvl7pPr marL="1645920" indent="0" algn="ctr">
              <a:buNone/>
              <a:defRPr sz="960"/>
            </a:lvl7pPr>
            <a:lvl8pPr marL="1920240" indent="0" algn="ctr">
              <a:buNone/>
              <a:defRPr sz="960"/>
            </a:lvl8pPr>
            <a:lvl9pPr marL="2194560" indent="0" algn="ctr">
              <a:buNone/>
              <a:defRPr sz="96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10/09/2021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2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10/09/2021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5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7" y="519205"/>
            <a:ext cx="1183005" cy="82643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2" y="519205"/>
            <a:ext cx="3480435" cy="82643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10/09/2021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0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10/09/2021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85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2431234"/>
            <a:ext cx="4732020" cy="4056566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6526176"/>
            <a:ext cx="4732020" cy="2133252"/>
          </a:xfrm>
        </p:spPr>
        <p:txBody>
          <a:bodyPr/>
          <a:lstStyle>
            <a:lvl1pPr marL="0" indent="0">
              <a:buNone/>
              <a:defRPr sz="1440">
                <a:solidFill>
                  <a:schemeClr val="tx1"/>
                </a:solidFill>
              </a:defRPr>
            </a:lvl1pPr>
            <a:lvl2pPr marL="274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10/09/2021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75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2596023"/>
            <a:ext cx="2331720" cy="61875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2596023"/>
            <a:ext cx="2331720" cy="61875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10/09/2021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13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519207"/>
            <a:ext cx="4732020" cy="1884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2390599"/>
            <a:ext cx="2321004" cy="1171595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3562194"/>
            <a:ext cx="2321004" cy="52394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2390599"/>
            <a:ext cx="2332435" cy="1171595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3562194"/>
            <a:ext cx="2332435" cy="52394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10/09/2021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12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10/09/2021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71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10/09/2021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30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7" y="650134"/>
            <a:ext cx="1769507" cy="227547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1404111"/>
            <a:ext cx="2777490" cy="6930250"/>
          </a:xfrm>
        </p:spPr>
        <p:txBody>
          <a:bodyPr/>
          <a:lstStyle>
            <a:lvl1pPr>
              <a:defRPr sz="1920"/>
            </a:lvl1pPr>
            <a:lvl2pPr>
              <a:defRPr sz="1680"/>
            </a:lvl2pPr>
            <a:lvl3pPr>
              <a:defRPr sz="144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7" y="2925604"/>
            <a:ext cx="1769507" cy="5420043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10/09/2021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54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7" y="650134"/>
            <a:ext cx="1769507" cy="227547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1404111"/>
            <a:ext cx="2777490" cy="6930250"/>
          </a:xfrm>
        </p:spPr>
        <p:txBody>
          <a:bodyPr anchor="t"/>
          <a:lstStyle>
            <a:lvl1pPr marL="0" indent="0">
              <a:buNone/>
              <a:defRPr sz="1920"/>
            </a:lvl1pPr>
            <a:lvl2pPr marL="274320" indent="0">
              <a:buNone/>
              <a:defRPr sz="1680"/>
            </a:lvl2pPr>
            <a:lvl3pPr marL="548640" indent="0">
              <a:buNone/>
              <a:defRPr sz="1440"/>
            </a:lvl3pPr>
            <a:lvl4pPr marL="822960" indent="0">
              <a:buNone/>
              <a:defRPr sz="1200"/>
            </a:lvl4pPr>
            <a:lvl5pPr marL="1097280" indent="0">
              <a:buNone/>
              <a:defRPr sz="1200"/>
            </a:lvl5pPr>
            <a:lvl6pPr marL="1371600" indent="0">
              <a:buNone/>
              <a:defRPr sz="1200"/>
            </a:lvl6pPr>
            <a:lvl7pPr marL="1645920" indent="0">
              <a:buNone/>
              <a:defRPr sz="1200"/>
            </a:lvl7pPr>
            <a:lvl8pPr marL="1920240" indent="0">
              <a:buNone/>
              <a:defRPr sz="1200"/>
            </a:lvl8pPr>
            <a:lvl9pPr marL="2194560" indent="0">
              <a:buNone/>
              <a:defRPr sz="12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7" y="2925604"/>
            <a:ext cx="1769507" cy="5420043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10/09/2021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54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519207"/>
            <a:ext cx="4732020" cy="1884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2596023"/>
            <a:ext cx="4732020" cy="6187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9038675"/>
            <a:ext cx="1234440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00D51-1F2E-C249-8878-51590C1E69AE}" type="datetimeFigureOut">
              <a:rPr lang="pt-BR" smtClean="0"/>
              <a:t>10/09/2021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9038675"/>
            <a:ext cx="1851660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9038675"/>
            <a:ext cx="1234440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05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48640" rtl="0" eaLnBrk="1" latinLnBrk="0" hangingPunct="1">
        <a:lnSpc>
          <a:spcPct val="90000"/>
        </a:lnSpc>
        <a:spcBef>
          <a:spcPct val="0"/>
        </a:spcBef>
        <a:buNone/>
        <a:defRPr sz="2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54864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40C678F-3830-2B4A-ADA2-C3D30130742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95" y="5"/>
            <a:ext cx="5485505" cy="9752008"/>
          </a:xfrm>
          <a:prstGeom prst="rect">
            <a:avLst/>
          </a:prstGeom>
        </p:spPr>
      </p:pic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3AEAC313-60EB-0942-B928-E85A3BD00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549928"/>
              </p:ext>
            </p:extLst>
          </p:nvPr>
        </p:nvGraphicFramePr>
        <p:xfrm>
          <a:off x="498921" y="3989146"/>
          <a:ext cx="4477310" cy="1352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5785">
                  <a:extLst>
                    <a:ext uri="{9D8B030D-6E8A-4147-A177-3AD203B41FA5}">
                      <a16:colId xmlns:a16="http://schemas.microsoft.com/office/drawing/2014/main" val="2061880156"/>
                    </a:ext>
                  </a:extLst>
                </a:gridCol>
                <a:gridCol w="1151074">
                  <a:extLst>
                    <a:ext uri="{9D8B030D-6E8A-4147-A177-3AD203B41FA5}">
                      <a16:colId xmlns:a16="http://schemas.microsoft.com/office/drawing/2014/main" val="3531941142"/>
                    </a:ext>
                  </a:extLst>
                </a:gridCol>
                <a:gridCol w="1190451">
                  <a:extLst>
                    <a:ext uri="{9D8B030D-6E8A-4147-A177-3AD203B41FA5}">
                      <a16:colId xmlns:a16="http://schemas.microsoft.com/office/drawing/2014/main" val="1082561559"/>
                    </a:ext>
                  </a:extLst>
                </a:gridCol>
              </a:tblGrid>
              <a:tr h="4699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b="1" dirty="0">
                        <a:solidFill>
                          <a:schemeClr val="accent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1" dirty="0">
                          <a:solidFill>
                            <a:schemeClr val="accent2"/>
                          </a:solidFill>
                          <a:effectLst/>
                          <a:latin typeface="Montserrat" pitchFamily="2" charset="77"/>
                        </a:rPr>
                        <a:t>     jul/21</a:t>
                      </a:r>
                      <a:endParaRPr lang="pt-BR" sz="1100" b="1" dirty="0">
                        <a:solidFill>
                          <a:schemeClr val="accent2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1" dirty="0" err="1">
                          <a:solidFill>
                            <a:schemeClr val="accent2"/>
                          </a:solidFill>
                          <a:effectLst/>
                          <a:latin typeface="Montserrat" pitchFamily="2" charset="77"/>
                        </a:rPr>
                        <a:t>ago</a:t>
                      </a:r>
                      <a:r>
                        <a:rPr lang="pt-BR" sz="1200" b="1" dirty="0">
                          <a:solidFill>
                            <a:schemeClr val="accent2"/>
                          </a:solidFill>
                          <a:effectLst/>
                          <a:latin typeface="Montserrat" pitchFamily="2" charset="77"/>
                        </a:rPr>
                        <a:t>/21</a:t>
                      </a:r>
                      <a:endParaRPr lang="pt-BR" sz="1100" b="1" dirty="0">
                        <a:solidFill>
                          <a:schemeClr val="accent2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5635298"/>
                  </a:ext>
                </a:extLst>
              </a:tr>
              <a:tr h="299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Materiais e equipamentos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   1,52%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1,17%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6759344"/>
                  </a:ext>
                </a:extLst>
              </a:tr>
              <a:tr h="2832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Serviços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  0,65%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0,78%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526445"/>
                  </a:ext>
                </a:extLst>
              </a:tr>
              <a:tr h="2995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Mão de obra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  1,12%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0,00%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054085"/>
                  </a:ext>
                </a:extLst>
              </a:tr>
            </a:tbl>
          </a:graphicData>
        </a:graphic>
      </p:graphicFrame>
      <p:graphicFrame>
        <p:nvGraphicFramePr>
          <p:cNvPr id="8" name="Tabela 6">
            <a:extLst>
              <a:ext uri="{FF2B5EF4-FFF2-40B4-BE49-F238E27FC236}">
                <a16:creationId xmlns:a16="http://schemas.microsoft.com/office/drawing/2014/main" id="{EAB11F1A-7696-2747-8286-9A68F887C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718674"/>
              </p:ext>
            </p:extLst>
          </p:nvPr>
        </p:nvGraphicFramePr>
        <p:xfrm>
          <a:off x="422422" y="6935845"/>
          <a:ext cx="4477310" cy="13802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8655">
                  <a:extLst>
                    <a:ext uri="{9D8B030D-6E8A-4147-A177-3AD203B41FA5}">
                      <a16:colId xmlns:a16="http://schemas.microsoft.com/office/drawing/2014/main" val="2061880156"/>
                    </a:ext>
                  </a:extLst>
                </a:gridCol>
                <a:gridCol w="2238655">
                  <a:extLst>
                    <a:ext uri="{9D8B030D-6E8A-4147-A177-3AD203B41FA5}">
                      <a16:colId xmlns:a16="http://schemas.microsoft.com/office/drawing/2014/main" val="3531941142"/>
                    </a:ext>
                  </a:extLst>
                </a:gridCol>
              </a:tblGrid>
              <a:tr h="309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ontserrat" pitchFamily="2" charset="77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b="1" dirty="0" err="1">
                          <a:solidFill>
                            <a:schemeClr val="accent2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ago</a:t>
                      </a:r>
                      <a:r>
                        <a:rPr lang="pt-BR" sz="1200" b="1" dirty="0">
                          <a:solidFill>
                            <a:schemeClr val="accent2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/21</a:t>
                      </a:r>
                      <a:endParaRPr lang="pt-BR" sz="1100" dirty="0">
                        <a:solidFill>
                          <a:schemeClr val="accent2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5635298"/>
                  </a:ext>
                </a:extLst>
              </a:tr>
              <a:tr h="253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IPA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0,66%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6072268"/>
                  </a:ext>
                </a:extLst>
              </a:tr>
              <a:tr h="232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IPC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0,75%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6759344"/>
                  </a:ext>
                </a:extLst>
              </a:tr>
              <a:tr h="246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INCC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0,56%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526445"/>
                  </a:ext>
                </a:extLst>
              </a:tr>
              <a:tr h="338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IGP-M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0,66%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054085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32108498-13DE-CA44-8A0F-6DA918D649B1}"/>
              </a:ext>
            </a:extLst>
          </p:cNvPr>
          <p:cNvSpPr txBox="1"/>
          <p:nvPr/>
        </p:nvSpPr>
        <p:spPr>
          <a:xfrm>
            <a:off x="472194" y="602298"/>
            <a:ext cx="4561202" cy="402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agosto de 2021 o IGP-M subiu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0,66%. 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Tivemos uma redução quando comparamos com o mês de julho que foi de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0,78%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Nos últimos 12 meses o índice acumula uma alta de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31,12%,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16,75%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2021, sendo que finalizou 2020 com uma alta de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23,14%.</a:t>
            </a:r>
            <a:endParaRPr lang="pt-B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a maior parte da sua composição vem do IPA (60%), o aumento deste índice impacta consideravelmente o IGP-M.</a:t>
            </a:r>
          </a:p>
          <a:p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Verdana" panose="020B0604030504040204" pitchFamily="34" charset="0"/>
            </a:endParaRPr>
          </a:p>
          <a:p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Verdana" panose="020B0604030504040204" pitchFamily="34" charset="0"/>
            </a:endParaRPr>
          </a:p>
          <a:p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Verdana" panose="020B0604030504040204" pitchFamily="34" charset="0"/>
            </a:endParaRPr>
          </a:p>
          <a:p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Verdana" panose="020B0604030504040204" pitchFamily="34" charset="0"/>
            </a:endParaRPr>
          </a:p>
          <a:p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Verdana" panose="020B0604030504040204" pitchFamily="34" charset="0"/>
            </a:endParaRPr>
          </a:p>
          <a:p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Verdana" panose="020B0604030504040204" pitchFamily="34" charset="0"/>
            </a:endParaRPr>
          </a:p>
          <a:p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Verdan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00" dirty="0">
              <a:solidFill>
                <a:schemeClr val="bg1">
                  <a:lumMod val="50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 o INCC variou 0,56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agosto ante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1,24%</a:t>
            </a:r>
            <a:r>
              <a: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mês anterior. Nos últimos 12 meses o índice apresenta um aumento de </a:t>
            </a:r>
            <a:r>
              <a:rPr lang="pt-B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17,05%.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Dentro os grupos de compõem o INCC temos:</a:t>
            </a:r>
            <a:endParaRPr lang="pt-BR" sz="1000" dirty="0">
              <a:solidFill>
                <a:schemeClr val="bg1">
                  <a:lumMod val="50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00" dirty="0">
              <a:solidFill>
                <a:schemeClr val="bg1">
                  <a:lumMod val="50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00" dirty="0">
              <a:solidFill>
                <a:schemeClr val="bg1">
                  <a:lumMod val="50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A118AF2-EF53-ED45-BCC7-9C662D20D19F}"/>
              </a:ext>
            </a:extLst>
          </p:cNvPr>
          <p:cNvSpPr txBox="1"/>
          <p:nvPr/>
        </p:nvSpPr>
        <p:spPr>
          <a:xfrm>
            <a:off x="455770" y="4949948"/>
            <a:ext cx="4617212" cy="2123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900" dirty="0">
              <a:solidFill>
                <a:schemeClr val="bg1">
                  <a:lumMod val="65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A inflação, que é o aumento nos preços, está presente em todas das economias, e ocorre por vários motivos, dentre eles um aumento na demanda por produtos e serviços sem que haja uma oferta desses produtos e serviços na mesma proporção. Até mesmo a expectativa de ocorrer a inflação pode acabar gerando-a. São alterações que afetam a todos, sendo que reduções nos preços também acontecem.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Portanto, temos os seguintes números para o oitavo mês </a:t>
            </a:r>
            <a:r>
              <a:rPr lang="pt-BR" sz="1000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do ano: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00" dirty="0">
              <a:solidFill>
                <a:schemeClr val="bg1">
                  <a:lumMod val="50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AEAE0B2-926B-E940-9124-B327F21AF26B}"/>
              </a:ext>
            </a:extLst>
          </p:cNvPr>
          <p:cNvSpPr txBox="1"/>
          <p:nvPr/>
        </p:nvSpPr>
        <p:spPr>
          <a:xfrm>
            <a:off x="828136" y="232966"/>
            <a:ext cx="3894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06A00"/>
                </a:solidFill>
                <a:latin typeface="Montserrat" pitchFamily="2" charset="77"/>
              </a:rPr>
              <a:t>Relatório IGP-M | Agosto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46F70BB-6687-4920-B3D1-961D42533023}"/>
              </a:ext>
            </a:extLst>
          </p:cNvPr>
          <p:cNvSpPr txBox="1"/>
          <p:nvPr/>
        </p:nvSpPr>
        <p:spPr>
          <a:xfrm>
            <a:off x="455770" y="2034650"/>
            <a:ext cx="4563612" cy="660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IPA</a:t>
            </a:r>
            <a:r>
              <a:rPr lang="pt-B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variou </a:t>
            </a:r>
            <a:r>
              <a:rPr lang="pt-BR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0,66%</a:t>
            </a:r>
            <a:r>
              <a:rPr lang="pt-B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agosto de 2021 contra </a:t>
            </a:r>
            <a:r>
              <a:rPr lang="pt-BR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0,71%</a:t>
            </a:r>
            <a:r>
              <a:rPr lang="pt-B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julho. O redução do IPA dentre vários motivos, ocorreu devido a queda nos preços do minério de ferro, bovinos e leite in natura.</a:t>
            </a:r>
          </a:p>
          <a:p>
            <a:pPr algn="just"/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D94EDB5-F6B1-4795-9596-D1433E3A776B}"/>
              </a:ext>
            </a:extLst>
          </p:cNvPr>
          <p:cNvSpPr txBox="1"/>
          <p:nvPr/>
        </p:nvSpPr>
        <p:spPr>
          <a:xfrm>
            <a:off x="453004" y="2497247"/>
            <a:ext cx="46092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IPC </a:t>
            </a:r>
            <a:r>
              <a:rPr lang="pt-B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variou </a:t>
            </a:r>
            <a:r>
              <a:rPr lang="pt-BR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0,75%</a:t>
            </a:r>
            <a:r>
              <a:rPr lang="pt-B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agosto contra </a:t>
            </a:r>
            <a:r>
              <a:rPr lang="pt-BR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0,83%</a:t>
            </a:r>
            <a:r>
              <a:rPr lang="pt-B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julho. Três das oitos classes que compõem o índice tiveram </a:t>
            </a:r>
            <a:r>
              <a:rPr lang="pt-BR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redução</a:t>
            </a:r>
            <a:r>
              <a:rPr lang="pt-B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suas taxas. Apresentaram acréscimos os grupos de </a:t>
            </a:r>
            <a:r>
              <a:rPr lang="pt-BR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Saúde e cuidados pessoais</a:t>
            </a:r>
            <a:r>
              <a:rPr lang="pt-B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transportes</a:t>
            </a:r>
            <a:r>
              <a:rPr lang="pt-B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alimentação, vestuário</a:t>
            </a:r>
            <a:r>
              <a:rPr lang="pt-B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despesas diversas.</a:t>
            </a:r>
            <a:endParaRPr lang="pt-BR" sz="900" dirty="0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CAC50A6-80FC-4D2B-ADA9-504A2C00D019}"/>
              </a:ext>
            </a:extLst>
          </p:cNvPr>
          <p:cNvSpPr txBox="1"/>
          <p:nvPr/>
        </p:nvSpPr>
        <p:spPr>
          <a:xfrm>
            <a:off x="399099" y="8662032"/>
            <a:ext cx="43238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i="1" dirty="0"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Fonte: portal www.portalibre.fgv.br 30/08/2021.</a:t>
            </a:r>
            <a:endParaRPr lang="pt-BR" sz="900" i="1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570990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815F3AEAD85D9418C0EA0213BE9573D" ma:contentTypeVersion="15" ma:contentTypeDescription="Crie um novo documento." ma:contentTypeScope="" ma:versionID="39704d2bf624f92346581d1ca0c3f668">
  <xsd:schema xmlns:xsd="http://www.w3.org/2001/XMLSchema" xmlns:xs="http://www.w3.org/2001/XMLSchema" xmlns:p="http://schemas.microsoft.com/office/2006/metadata/properties" xmlns:ns1="http://schemas.microsoft.com/sharepoint/v3" xmlns:ns2="64a32834-f710-4b19-93e2-893da1cad1ab" xmlns:ns3="97ecdc5e-3879-4242-a2c2-83c697f14e92" xmlns:ns4="72ed3e9b-2f32-404f-94c2-6e03db5d058a" targetNamespace="http://schemas.microsoft.com/office/2006/metadata/properties" ma:root="true" ma:fieldsID="2f9a84307185906d90b05a2dd7ee686c" ns1:_="" ns2:_="" ns3:_="" ns4:_="">
    <xsd:import namespace="http://schemas.microsoft.com/sharepoint/v3"/>
    <xsd:import namespace="64a32834-f710-4b19-93e2-893da1cad1ab"/>
    <xsd:import namespace="97ecdc5e-3879-4242-a2c2-83c697f14e92"/>
    <xsd:import namespace="72ed3e9b-2f32-404f-94c2-6e03db5d058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2834-f710-4b19-93e2-893da1cad1a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9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ecdc5e-3879-4242-a2c2-83c697f14e9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ed3e9b-2f32-404f-94c2-6e03db5d05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4a32834-f710-4b19-93e2-893da1cad1ab">KNRS26ETDSQQ-1246762441-2251200</_dlc_DocId>
    <_dlc_DocIdUrl xmlns="64a32834-f710-4b19-93e2-893da1cad1ab">
      <Url>https://bildribeirao.sharepoint.com/sites/files/ribeiraopreto/_layouts/15/DocIdRedir.aspx?ID=KNRS26ETDSQQ-1246762441-2251200</Url>
      <Description>KNRS26ETDSQQ-1246762441-2251200</Description>
    </_dlc_DocIdUr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10E74E-6924-442A-BA28-4C065EF5062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0784855-1147-4148-9F5E-21F24EFD6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4a32834-f710-4b19-93e2-893da1cad1ab"/>
    <ds:schemaRef ds:uri="97ecdc5e-3879-4242-a2c2-83c697f14e92"/>
    <ds:schemaRef ds:uri="72ed3e9b-2f32-404f-94c2-6e03db5d05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5248A2-5FF5-447D-9E84-33A05B094DF2}">
  <ds:schemaRefs>
    <ds:schemaRef ds:uri="http://purl.org/dc/dcmitype/"/>
    <ds:schemaRef ds:uri="72ed3e9b-2f32-404f-94c2-6e03db5d058a"/>
    <ds:schemaRef ds:uri="http://schemas.microsoft.com/office/infopath/2007/PartnerControls"/>
    <ds:schemaRef ds:uri="http://www.w3.org/XML/1998/namespace"/>
    <ds:schemaRef ds:uri="http://purl.org/dc/terms/"/>
    <ds:schemaRef ds:uri="97ecdc5e-3879-4242-a2c2-83c697f14e92"/>
    <ds:schemaRef ds:uri="http://schemas.microsoft.com/sharepoint/v3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64a32834-f710-4b19-93e2-893da1cad1ab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33AC7AA1-A50C-42EA-84D6-5CB5D72B2B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2336</TotalTime>
  <Words>343</Words>
  <Application>Microsoft Office PowerPoint</Application>
  <PresentationFormat>Personalizar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Cássio Piotto</dc:creator>
  <cp:lastModifiedBy>Fernanda Lazaro Rezende</cp:lastModifiedBy>
  <cp:revision>36</cp:revision>
  <dcterms:created xsi:type="dcterms:W3CDTF">2021-03-22T19:32:07Z</dcterms:created>
  <dcterms:modified xsi:type="dcterms:W3CDTF">2021-09-10T15:57:30Z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0x0101009815F3AEAD85D9418C0EA0213BE9573D</vt:lpwstr>
  </property>
  <property fmtid="{D5CDD505-2E9C-101B-9397-08002B2CF9AE}" pid="3" name="_dlc_DocIdItemGuid">
    <vt:lpwstr>75d77b9f-f4e2-45cd-8897-db7be4543155</vt:lpwstr>
  </property>
</Properties>
</file>