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263" r:id="rId6"/>
  </p:sldIdLst>
  <p:sldSz cx="5486400" cy="9752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FD489C-6BF3-4719-A01D-AEA663783753}" v="1" dt="2021-07-13T16:59:01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82"/>
  </p:normalViewPr>
  <p:slideViewPr>
    <p:cSldViewPr snapToGrid="0" snapToObjects="1">
      <p:cViewPr>
        <p:scale>
          <a:sx n="88" d="100"/>
          <a:sy n="88" d="100"/>
        </p:scale>
        <p:origin x="2064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8C900-E837-DD41-816F-CAF425318BA6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8656-440D-AB45-A917-E0E2C54BEF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20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2225" y="1143000"/>
            <a:ext cx="17335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FC8656-440D-AB45-A917-E0E2C54BEF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70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595991"/>
            <a:ext cx="4663440" cy="3395145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22065"/>
            <a:ext cx="4114800" cy="2354478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2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7" y="519205"/>
            <a:ext cx="1183005" cy="82643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519205"/>
            <a:ext cx="3480435" cy="82643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431234"/>
            <a:ext cx="4732020" cy="405656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6526176"/>
            <a:ext cx="4732020" cy="2133252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5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519207"/>
            <a:ext cx="4732020" cy="1884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390599"/>
            <a:ext cx="2321004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562194"/>
            <a:ext cx="2321004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390599"/>
            <a:ext cx="2332435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562194"/>
            <a:ext cx="2332435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1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7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0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404111"/>
            <a:ext cx="2777490" cy="6930250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5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404111"/>
            <a:ext cx="2777490" cy="6930250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5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519207"/>
            <a:ext cx="4732020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596023"/>
            <a:ext cx="4732020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0D51-1F2E-C249-8878-51590C1E69AE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9038675"/>
            <a:ext cx="185166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05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40C678F-3830-2B4A-ADA2-C3D30130742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5485505" cy="9752008"/>
          </a:xfrm>
          <a:prstGeom prst="rect">
            <a:avLst/>
          </a:prstGeom>
        </p:spPr>
      </p:pic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AEAC313-60EB-0942-B928-E85A3BD0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90813"/>
              </p:ext>
            </p:extLst>
          </p:nvPr>
        </p:nvGraphicFramePr>
        <p:xfrm>
          <a:off x="526926" y="4055779"/>
          <a:ext cx="4477310" cy="1352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578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1151074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  <a:gridCol w="1190451">
                  <a:extLst>
                    <a:ext uri="{9D8B030D-6E8A-4147-A177-3AD203B41FA5}">
                      <a16:colId xmlns:a16="http://schemas.microsoft.com/office/drawing/2014/main" val="1082561559"/>
                    </a:ext>
                  </a:extLst>
                </a:gridCol>
              </a:tblGrid>
              <a:tr h="4699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b="1" dirty="0">
                        <a:solidFill>
                          <a:schemeClr val="accent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</a:rPr>
                        <a:t>     jun/21</a:t>
                      </a:r>
                      <a:endParaRPr lang="pt-BR" sz="1100" b="1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</a:rPr>
                        <a:t>jul/21</a:t>
                      </a:r>
                      <a:endParaRPr lang="pt-BR" sz="1100" b="1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99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Materiais e equipamentos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 1,75%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1,52%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Serviços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1,19%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0,65%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299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Mão de obra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2,98%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1,12%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EAB11F1A-7696-2747-8286-9A68F887C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00096"/>
              </p:ext>
            </p:extLst>
          </p:nvPr>
        </p:nvGraphicFramePr>
        <p:xfrm>
          <a:off x="422422" y="6935845"/>
          <a:ext cx="4477310" cy="1380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65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2238655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</a:tblGrid>
              <a:tr h="309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ontserrat" pitchFamily="2" charset="7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jul/21</a:t>
                      </a:r>
                      <a:endParaRPr lang="pt-BR" sz="1100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0,71%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6072268"/>
                  </a:ext>
                </a:extLst>
              </a:tr>
              <a:tr h="23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0,83%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46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1,24%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IGP-M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0,78%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2108498-13DE-CA44-8A0F-6DA918D649B1}"/>
              </a:ext>
            </a:extLst>
          </p:cNvPr>
          <p:cNvSpPr txBox="1"/>
          <p:nvPr/>
        </p:nvSpPr>
        <p:spPr>
          <a:xfrm>
            <a:off x="472194" y="602298"/>
            <a:ext cx="4561202" cy="402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julho de 2021 o IGP-M subiu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0,78%. 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Tivemos um aumento quando comparamos com o mês de junho que foi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0,60%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Nos últimos 12 meses o índice acumula uma alta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33,83%,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15,98%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2021, sendo que finalizou 2020 com uma alta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23,14%.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a maior parte da sua composição vem do IPA (60%), o aumento deste índice impacta consideravelmente o IGP-M.</a:t>
            </a: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o INCC variou 1,24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julho ante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2,30%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mês anterior. Nos últimos 12 meses o índice apresenta um aumento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17,35%.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Dentro os grupos de compõem o INCC temos:</a:t>
            </a: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118AF2-EF53-ED45-BCC7-9C662D20D19F}"/>
              </a:ext>
            </a:extLst>
          </p:cNvPr>
          <p:cNvSpPr txBox="1"/>
          <p:nvPr/>
        </p:nvSpPr>
        <p:spPr>
          <a:xfrm>
            <a:off x="452092" y="5173210"/>
            <a:ext cx="4617212" cy="1960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dirty="0">
              <a:solidFill>
                <a:schemeClr val="bg1">
                  <a:lumMod val="6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A inflação, que é o aumento nos preços, está presente em todas das economias, e ocorre por vários motivos, dentre eles um aumento na demanda por produtos e serviços sem que haja uma oferta desses produtos e serviços na mesma proporção. Até mesmo a expectativa de ocorrer a inflação pode acabar gerando-a. São alterações que afetam a todos, sendo que reduções nos preços também acontecem.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Portanto, temos os seguintes números para o quarto mês do ano: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AEAE0B2-926B-E940-9124-B327F21AF26B}"/>
              </a:ext>
            </a:extLst>
          </p:cNvPr>
          <p:cNvSpPr txBox="1"/>
          <p:nvPr/>
        </p:nvSpPr>
        <p:spPr>
          <a:xfrm>
            <a:off x="828136" y="232966"/>
            <a:ext cx="389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06A00"/>
                </a:solidFill>
                <a:latin typeface="Montserrat" pitchFamily="2" charset="77"/>
              </a:rPr>
              <a:t>Relatório IGP-M | Julho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46F70BB-6687-4920-B3D1-961D42533023}"/>
              </a:ext>
            </a:extLst>
          </p:cNvPr>
          <p:cNvSpPr txBox="1"/>
          <p:nvPr/>
        </p:nvSpPr>
        <p:spPr>
          <a:xfrm>
            <a:off x="460946" y="1936825"/>
            <a:ext cx="4563612" cy="858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variou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071%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julho de 2021 contra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0,42%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junho. O aumento do IPA ocorreu devido a efeitos sazonais, exportações que diminuíram a oferta de produtos e o aumento no preço do minério de ferro.</a:t>
            </a:r>
          </a:p>
          <a:p>
            <a:pPr algn="just"/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94EDB5-F6B1-4795-9596-D1433E3A776B}"/>
              </a:ext>
            </a:extLst>
          </p:cNvPr>
          <p:cNvSpPr txBox="1"/>
          <p:nvPr/>
        </p:nvSpPr>
        <p:spPr>
          <a:xfrm>
            <a:off x="453004" y="2497247"/>
            <a:ext cx="4609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IPC 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0,83%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julho contra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0,57%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junho. Quatro das oitos classes que compõem o índice tiveram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suas taxas. Apresentaram acréscimos os grupos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Educação, leitura e recreação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habitação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alimentação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comunicação.</a:t>
            </a:r>
            <a:endParaRPr lang="pt-BR" sz="1000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CAC50A6-80FC-4D2B-ADA9-504A2C00D019}"/>
              </a:ext>
            </a:extLst>
          </p:cNvPr>
          <p:cNvSpPr txBox="1"/>
          <p:nvPr/>
        </p:nvSpPr>
        <p:spPr>
          <a:xfrm>
            <a:off x="399099" y="8662032"/>
            <a:ext cx="4323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Fonte: portal www.portalibre.fgv.br 03/08/2021.</a:t>
            </a:r>
            <a:endParaRPr lang="pt-BR" sz="900" i="1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70990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a32834-f710-4b19-93e2-893da1cad1ab">KNRS26ETDSQQ-1246762441-2251200</_dlc_DocId>
    <_dlc_DocIdUrl xmlns="64a32834-f710-4b19-93e2-893da1cad1ab">
      <Url>https://bildribeirao.sharepoint.com/sites/files/ribeiraopreto/_layouts/15/DocIdRedir.aspx?ID=KNRS26ETDSQQ-1246762441-2251200</Url>
      <Description>KNRS26ETDSQQ-1246762441-2251200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15F3AEAD85D9418C0EA0213BE9573D" ma:contentTypeVersion="15" ma:contentTypeDescription="Crie um novo documento." ma:contentTypeScope="" ma:versionID="39704d2bf624f92346581d1ca0c3f668">
  <xsd:schema xmlns:xsd="http://www.w3.org/2001/XMLSchema" xmlns:xs="http://www.w3.org/2001/XMLSchema" xmlns:p="http://schemas.microsoft.com/office/2006/metadata/properties" xmlns:ns1="http://schemas.microsoft.com/sharepoint/v3" xmlns:ns2="64a32834-f710-4b19-93e2-893da1cad1ab" xmlns:ns3="97ecdc5e-3879-4242-a2c2-83c697f14e92" xmlns:ns4="72ed3e9b-2f32-404f-94c2-6e03db5d058a" targetNamespace="http://schemas.microsoft.com/office/2006/metadata/properties" ma:root="true" ma:fieldsID="2f9a84307185906d90b05a2dd7ee686c" ns1:_="" ns2:_="" ns3:_="" ns4:_="">
    <xsd:import namespace="http://schemas.microsoft.com/sharepoint/v3"/>
    <xsd:import namespace="64a32834-f710-4b19-93e2-893da1cad1ab"/>
    <xsd:import namespace="97ecdc5e-3879-4242-a2c2-83c697f14e92"/>
    <xsd:import namespace="72ed3e9b-2f32-404f-94c2-6e03db5d05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2834-f710-4b19-93e2-893da1cad1a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cdc5e-3879-4242-a2c2-83c697f14e9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d3e9b-2f32-404f-94c2-6e03db5d0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10E74E-6924-442A-BA28-4C065EF5062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3AC7AA1-A50C-42EA-84D6-5CB5D72B2B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5248A2-5FF5-447D-9E84-33A05B094DF2}">
  <ds:schemaRefs>
    <ds:schemaRef ds:uri="http://purl.org/dc/dcmitype/"/>
    <ds:schemaRef ds:uri="72ed3e9b-2f32-404f-94c2-6e03db5d058a"/>
    <ds:schemaRef ds:uri="http://schemas.microsoft.com/office/infopath/2007/PartnerControls"/>
    <ds:schemaRef ds:uri="http://www.w3.org/XML/1998/namespace"/>
    <ds:schemaRef ds:uri="http://purl.org/dc/terms/"/>
    <ds:schemaRef ds:uri="97ecdc5e-3879-4242-a2c2-83c697f14e92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4a32834-f710-4b19-93e2-893da1cad1ab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D0784855-1147-4148-9F5E-21F24EFD6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a32834-f710-4b19-93e2-893da1cad1ab"/>
    <ds:schemaRef ds:uri="97ecdc5e-3879-4242-a2c2-83c697f14e92"/>
    <ds:schemaRef ds:uri="72ed3e9b-2f32-404f-94c2-6e03db5d0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2082</TotalTime>
  <Words>343</Words>
  <Application>Microsoft Office PowerPoint</Application>
  <PresentationFormat>Personalizar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Cássio Piotto</dc:creator>
  <cp:lastModifiedBy>Fernanda Lazaro Rezende</cp:lastModifiedBy>
  <cp:revision>33</cp:revision>
  <dcterms:created xsi:type="dcterms:W3CDTF">2021-03-22T19:32:07Z</dcterms:created>
  <dcterms:modified xsi:type="dcterms:W3CDTF">2021-08-03T14:45:33Z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0x0101009815F3AEAD85D9418C0EA0213BE9573D</vt:lpwstr>
  </property>
  <property fmtid="{D5CDD505-2E9C-101B-9397-08002B2CF9AE}" pid="3" name="_dlc_DocIdItemGuid">
    <vt:lpwstr>75d77b9f-f4e2-45cd-8897-db7be4543155</vt:lpwstr>
  </property>
</Properties>
</file>